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 id="263" r:id="rId13"/>
    <p:sldId id="264" r:id="rId14"/>
  </p:sldIdLst>
  <p:sldSz cx="18288000" cy="10287000"/>
  <p:notesSz cx="6858000" cy="9144000"/>
  <p:embeddedFontLst>
    <p:embeddedFont>
      <p:font typeface="Calibri (MS)" charset="1" panose="020F0502020204030204"/>
      <p:regular r:id="rId18"/>
    </p:embeddedFont>
    <p:embeddedFont>
      <p:font typeface="Press Start 2P" charset="1" panose="00000500000000000000"/>
      <p:regular r:id="rId20"/>
    </p:embeddedFont>
    <p:embeddedFont>
      <p:font typeface="Calibri (MS) Italics" charset="1" panose="020F05020202040A0204"/>
      <p:regular r:id="rId21"/>
    </p:embeddedFont>
    <p:embeddedFont>
      <p:font typeface="Calibri (MS) Bold" charset="1" panose="020F0702030404030204"/>
      <p:regular r:id="rId23"/>
    </p:embeddedFont>
    <p:embeddedFont>
      <p:font typeface="Arial Bold" charset="1" panose="020B0802020202020204"/>
      <p:regular r:id="rId26"/>
    </p:embeddedFont>
    <p:embeddedFont>
      <p:font typeface="Arial" charset="1" panose="020B0502020202020204"/>
      <p:regular r:id="rId27"/>
    </p:embeddedFont>
    <p:embeddedFont>
      <p:font typeface="Arial Italics" charset="1" panose="020B0502020202090204"/>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notesSlides/notesSlide2.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notesSlides/notesSlide3.xml" Type="http://schemas.openxmlformats.org/officeDocument/2006/relationships/notesSlide"/><Relationship Id="rId23" Target="fonts/font23.fntdata" Type="http://schemas.openxmlformats.org/officeDocument/2006/relationships/font"/><Relationship Id="rId24" Target="notesSlides/notesSlide4.xml" Type="http://schemas.openxmlformats.org/officeDocument/2006/relationships/notesSlide"/><Relationship Id="rId25" Target="notesSlides/notesSlide5.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notesSlides/notesSlide6.xml" Type="http://schemas.openxmlformats.org/officeDocument/2006/relationships/notesSlide"/><Relationship Id="rId29" Target="fonts/font29.fntdata" Type="http://schemas.openxmlformats.org/officeDocument/2006/relationships/font"/><Relationship Id="rId3" Target="viewProps.xml" Type="http://schemas.openxmlformats.org/officeDocument/2006/relationships/viewProps"/><Relationship Id="rId30" Target="notesSlides/notesSlide7.xml" Type="http://schemas.openxmlformats.org/officeDocument/2006/relationships/notesSlide"/><Relationship Id="rId31" Target="notesSlides/notesSlide8.xml" Type="http://schemas.openxmlformats.org/officeDocument/2006/relationships/notesSlide"/><Relationship Id="rId32" Target="notesSlides/notesSlide9.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0.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2.png" Type="http://schemas.openxmlformats.org/officeDocument/2006/relationships/image"/><Relationship Id="rId12" Target="../media/image19.png" Type="http://schemas.openxmlformats.org/officeDocument/2006/relationships/image"/><Relationship Id="rId2" Target="../notesSlides/notesSlide8.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12" Target="../media/image21.png" Type="http://schemas.openxmlformats.org/officeDocument/2006/relationships/image"/><Relationship Id="rId2" Target="../notesSlides/notesSlide9.xml" Type="http://schemas.openxmlformats.org/officeDocument/2006/relationships/notesSlide"/><Relationship Id="rId3" Target="../media/image2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2638853" cy="2294110"/>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ABORDĂRI INOVATOARE ÎN TURISMUL LOCAL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5.4. Inovații centrate pe comunitate</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0"/>
            <a:ext cx="10339650" cy="1939050"/>
            <a:chOff x="0" y="0"/>
            <a:chExt cx="13786200" cy="2585400"/>
          </a:xfrm>
        </p:grpSpPr>
        <p:sp>
          <p:nvSpPr>
            <p:cNvPr name="Freeform 23" id="23"/>
            <p:cNvSpPr/>
            <p:nvPr/>
          </p:nvSpPr>
          <p:spPr>
            <a:xfrm flipH="false" flipV="false" rot="0">
              <a:off x="0" y="0"/>
              <a:ext cx="13786200" cy="2585400"/>
            </a:xfrm>
            <a:custGeom>
              <a:avLst/>
              <a:gdLst/>
              <a:ahLst/>
              <a:cxnLst/>
              <a:rect r="r" b="b" t="t" l="l"/>
              <a:pathLst>
                <a:path h="2585400" w="13786200">
                  <a:moveTo>
                    <a:pt x="0" y="0"/>
                  </a:moveTo>
                  <a:lnTo>
                    <a:pt x="13786200" y="0"/>
                  </a:lnTo>
                  <a:lnTo>
                    <a:pt x="13786200" y="2585400"/>
                  </a:lnTo>
                  <a:lnTo>
                    <a:pt x="0" y="2585400"/>
                  </a:lnTo>
                  <a:close/>
                </a:path>
              </a:pathLst>
            </a:custGeom>
            <a:solidFill>
              <a:srgbClr val="000000">
                <a:alpha val="0"/>
              </a:srgbClr>
            </a:solidFill>
          </p:spPr>
        </p:sp>
        <p:sp>
          <p:nvSpPr>
            <p:cNvPr name="TextBox 24" id="24"/>
            <p:cNvSpPr txBox="true"/>
            <p:nvPr/>
          </p:nvSpPr>
          <p:spPr>
            <a:xfrm>
              <a:off x="0" y="0"/>
              <a:ext cx="13786200" cy="2585400"/>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Identificarea principiilor și modelelor de bază ale turismului comunitar</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 impactului social, cultural și de mediu al terapiei cognitiv-comportamentale (TCC)</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Aplicarea instrumentelor de planificare participativă pentru dezvoltarea turismului incluziv</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este turismul bazat pe comunitate?</a:t>
              </a:r>
            </a:p>
          </p:txBody>
        </p:sp>
      </p:grpSp>
      <p:sp>
        <p:nvSpPr>
          <p:cNvPr name="TextBox 7" id="7"/>
          <p:cNvSpPr txBox="true"/>
          <p:nvPr/>
        </p:nvSpPr>
        <p:spPr>
          <a:xfrm rot="0">
            <a:off x="2581346" y="1292112"/>
            <a:ext cx="13047740" cy="865221"/>
          </a:xfrm>
          <a:prstGeom prst="rect">
            <a:avLst/>
          </a:prstGeom>
        </p:spPr>
        <p:txBody>
          <a:bodyPr anchor="t" rtlCol="false" tIns="0" lIns="0" bIns="0" rIns="0">
            <a:spAutoFit/>
          </a:bodyPr>
          <a:lstStyle/>
          <a:p>
            <a:pPr algn="ctr" marL="0" indent="0" lvl="0">
              <a:lnSpc>
                <a:spcPts val="3234"/>
              </a:lnSpc>
            </a:pPr>
            <a:r>
              <a:rPr lang="en-US" sz="2497">
                <a:solidFill>
                  <a:srgbClr val="616161"/>
                </a:solidFill>
                <a:latin typeface="Calibri (MS)"/>
                <a:ea typeface="Calibri (MS)"/>
                <a:cs typeface="Calibri (MS)"/>
                <a:sym typeface="Calibri (MS)"/>
              </a:rPr>
              <a:t>Este un model de turism local, în care oamenii din zonă (fermieri, artizani, vârstnici, tineri) concep, conduc și beneficiază de inițiative turistice aliniate cu valorile lor culturale și de mediu.</a:t>
            </a:r>
          </a:p>
        </p:txBody>
      </p:sp>
      <p:grpSp>
        <p:nvGrpSpPr>
          <p:cNvPr name="Group 8" id="8"/>
          <p:cNvGrpSpPr>
            <a:grpSpLocks noChangeAspect="true"/>
          </p:cNvGrpSpPr>
          <p:nvPr/>
        </p:nvGrpSpPr>
        <p:grpSpPr>
          <a:xfrm rot="0">
            <a:off x="1966952" y="2963263"/>
            <a:ext cx="14354096" cy="6937733"/>
            <a:chOff x="0" y="0"/>
            <a:chExt cx="19138794" cy="9250310"/>
          </a:xfrm>
        </p:grpSpPr>
        <p:sp>
          <p:nvSpPr>
            <p:cNvPr name="Freeform 9" id="9" descr="Un poster cu personaje de desene animate  Conținutul generat de inteligența artificială poate fi incorect."/>
            <p:cNvSpPr/>
            <p:nvPr/>
          </p:nvSpPr>
          <p:spPr>
            <a:xfrm flipH="false" flipV="false" rot="0">
              <a:off x="0" y="0"/>
              <a:ext cx="19138773" cy="9250299"/>
            </a:xfrm>
            <a:custGeom>
              <a:avLst/>
              <a:gdLst/>
              <a:ahLst/>
              <a:cxnLst/>
              <a:rect r="r" b="b" t="t" l="l"/>
              <a:pathLst>
                <a:path h="9250299" w="19138773">
                  <a:moveTo>
                    <a:pt x="0" y="0"/>
                  </a:moveTo>
                  <a:lnTo>
                    <a:pt x="19138773" y="0"/>
                  </a:lnTo>
                  <a:lnTo>
                    <a:pt x="19138773" y="9250299"/>
                  </a:lnTo>
                  <a:lnTo>
                    <a:pt x="0" y="9250299"/>
                  </a:lnTo>
                  <a:lnTo>
                    <a:pt x="0" y="0"/>
                  </a:lnTo>
                  <a:close/>
                </a:path>
              </a:pathLst>
            </a:custGeom>
            <a:blipFill>
              <a:blip r:embed="rId3"/>
              <a:stretch>
                <a:fillRect l="0" t="0" r="0" b="-1"/>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Fundamentele TBC (turism bazat pe comunitate)</a:t>
              </a:r>
            </a:p>
          </p:txBody>
        </p:sp>
      </p:grpSp>
      <p:grpSp>
        <p:nvGrpSpPr>
          <p:cNvPr name="Group 7" id="7"/>
          <p:cNvGrpSpPr/>
          <p:nvPr/>
        </p:nvGrpSpPr>
        <p:grpSpPr>
          <a:xfrm rot="0">
            <a:off x="6458280" y="1177234"/>
            <a:ext cx="4513902" cy="4513902"/>
            <a:chOff x="0" y="0"/>
            <a:chExt cx="6018536" cy="6018536"/>
          </a:xfrm>
        </p:grpSpPr>
        <p:sp>
          <p:nvSpPr>
            <p:cNvPr name="Freeform 8" id="8"/>
            <p:cNvSpPr/>
            <p:nvPr/>
          </p:nvSpPr>
          <p:spPr>
            <a:xfrm flipH="false" flipV="false" rot="0">
              <a:off x="25400" y="25400"/>
              <a:ext cx="5967730" cy="5967730"/>
            </a:xfrm>
            <a:custGeom>
              <a:avLst/>
              <a:gdLst/>
              <a:ahLst/>
              <a:cxnLst/>
              <a:rect r="r" b="b" t="t" l="l"/>
              <a:pathLst>
                <a:path h="5967730" w="5967730">
                  <a:moveTo>
                    <a:pt x="0" y="5967730"/>
                  </a:moveTo>
                  <a:lnTo>
                    <a:pt x="2983865" y="0"/>
                  </a:lnTo>
                  <a:lnTo>
                    <a:pt x="5967730" y="5967730"/>
                  </a:lnTo>
                  <a:close/>
                </a:path>
              </a:pathLst>
            </a:custGeom>
            <a:solidFill>
              <a:srgbClr val="70C573"/>
            </a:solidFill>
          </p:spPr>
        </p:sp>
        <p:sp>
          <p:nvSpPr>
            <p:cNvPr name="Freeform 9" id="9"/>
            <p:cNvSpPr/>
            <p:nvPr/>
          </p:nvSpPr>
          <p:spPr>
            <a:xfrm flipH="false" flipV="false" rot="0">
              <a:off x="-1270" y="0"/>
              <a:ext cx="6021070" cy="6018657"/>
            </a:xfrm>
            <a:custGeom>
              <a:avLst/>
              <a:gdLst/>
              <a:ahLst/>
              <a:cxnLst/>
              <a:rect r="r" b="b" t="t" l="l"/>
              <a:pathLst>
                <a:path h="6018657" w="6021070">
                  <a:moveTo>
                    <a:pt x="3937" y="5981827"/>
                  </a:moveTo>
                  <a:lnTo>
                    <a:pt x="2987802" y="14097"/>
                  </a:lnTo>
                  <a:cubicBezTo>
                    <a:pt x="2992120" y="5461"/>
                    <a:pt x="3000883" y="0"/>
                    <a:pt x="3010535" y="0"/>
                  </a:cubicBezTo>
                  <a:cubicBezTo>
                    <a:pt x="3020187" y="0"/>
                    <a:pt x="3028950" y="5461"/>
                    <a:pt x="3033268" y="14097"/>
                  </a:cubicBezTo>
                  <a:lnTo>
                    <a:pt x="6017133" y="5981827"/>
                  </a:lnTo>
                  <a:cubicBezTo>
                    <a:pt x="6021070" y="5989701"/>
                    <a:pt x="6020689" y="5999099"/>
                    <a:pt x="6015990" y="6006592"/>
                  </a:cubicBezTo>
                  <a:cubicBezTo>
                    <a:pt x="6011291" y="6014085"/>
                    <a:pt x="6003163" y="6018657"/>
                    <a:pt x="5994400" y="6018657"/>
                  </a:cubicBezTo>
                  <a:lnTo>
                    <a:pt x="26670" y="6018657"/>
                  </a:lnTo>
                  <a:cubicBezTo>
                    <a:pt x="17907" y="6018657"/>
                    <a:pt x="9652" y="6014085"/>
                    <a:pt x="5080" y="6006592"/>
                  </a:cubicBezTo>
                  <a:cubicBezTo>
                    <a:pt x="508" y="5999099"/>
                    <a:pt x="0" y="5989701"/>
                    <a:pt x="3937" y="5981827"/>
                  </a:cubicBezTo>
                  <a:moveTo>
                    <a:pt x="49403" y="6004560"/>
                  </a:moveTo>
                  <a:lnTo>
                    <a:pt x="26670" y="5993130"/>
                  </a:lnTo>
                  <a:lnTo>
                    <a:pt x="26670" y="5967730"/>
                  </a:lnTo>
                  <a:lnTo>
                    <a:pt x="5994400" y="5967730"/>
                  </a:lnTo>
                  <a:lnTo>
                    <a:pt x="5994400" y="5993130"/>
                  </a:lnTo>
                  <a:lnTo>
                    <a:pt x="5971667" y="6004433"/>
                  </a:lnTo>
                  <a:lnTo>
                    <a:pt x="2987802" y="36703"/>
                  </a:lnTo>
                  <a:lnTo>
                    <a:pt x="3010535" y="25400"/>
                  </a:lnTo>
                  <a:lnTo>
                    <a:pt x="3033268" y="36703"/>
                  </a:lnTo>
                  <a:lnTo>
                    <a:pt x="49403" y="6004433"/>
                  </a:lnTo>
                  <a:close/>
                </a:path>
              </a:pathLst>
            </a:custGeom>
            <a:solidFill>
              <a:srgbClr val="F2F2F2"/>
            </a:solidFill>
          </p:spPr>
        </p:sp>
      </p:grpSp>
      <p:grpSp>
        <p:nvGrpSpPr>
          <p:cNvPr name="Group 10" id="10"/>
          <p:cNvGrpSpPr/>
          <p:nvPr/>
        </p:nvGrpSpPr>
        <p:grpSpPr>
          <a:xfrm rot="0">
            <a:off x="7577230" y="3415136"/>
            <a:ext cx="2276001" cy="2276001"/>
            <a:chOff x="0" y="0"/>
            <a:chExt cx="3034668" cy="3034668"/>
          </a:xfrm>
        </p:grpSpPr>
        <p:sp>
          <p:nvSpPr>
            <p:cNvPr name="Freeform 11" id="11"/>
            <p:cNvSpPr/>
            <p:nvPr/>
          </p:nvSpPr>
          <p:spPr>
            <a:xfrm flipH="false" flipV="false" rot="0">
              <a:off x="0" y="0"/>
              <a:ext cx="3034668" cy="3034668"/>
            </a:xfrm>
            <a:custGeom>
              <a:avLst/>
              <a:gdLst/>
              <a:ahLst/>
              <a:cxnLst/>
              <a:rect r="r" b="b" t="t" l="l"/>
              <a:pathLst>
                <a:path h="3034668" w="3034668">
                  <a:moveTo>
                    <a:pt x="0" y="0"/>
                  </a:moveTo>
                  <a:lnTo>
                    <a:pt x="3034668" y="0"/>
                  </a:lnTo>
                  <a:lnTo>
                    <a:pt x="3034668" y="3034668"/>
                  </a:lnTo>
                  <a:lnTo>
                    <a:pt x="0" y="3034668"/>
                  </a:lnTo>
                  <a:close/>
                </a:path>
              </a:pathLst>
            </a:custGeom>
            <a:solidFill>
              <a:srgbClr val="000000">
                <a:alpha val="0"/>
              </a:srgbClr>
            </a:solidFill>
          </p:spPr>
        </p:sp>
        <p:sp>
          <p:nvSpPr>
            <p:cNvPr name="TextBox 12" id="12"/>
            <p:cNvSpPr txBox="true"/>
            <p:nvPr/>
          </p:nvSpPr>
          <p:spPr>
            <a:xfrm>
              <a:off x="0" y="-19050"/>
              <a:ext cx="3034668" cy="3053718"/>
            </a:xfrm>
            <a:prstGeom prst="rect">
              <a:avLst/>
            </a:prstGeom>
          </p:spPr>
          <p:txBody>
            <a:bodyPr anchor="ctr" rtlCol="false" tIns="0" lIns="0" bIns="0" rIns="0"/>
            <a:lstStyle/>
            <a:p>
              <a:pPr algn="ctr" marL="0" indent="0" lvl="0">
                <a:lnSpc>
                  <a:spcPts val="2106"/>
                </a:lnSpc>
              </a:pPr>
              <a:r>
                <a:rPr lang="en-US" b="true" sz="1950">
                  <a:solidFill>
                    <a:srgbClr val="F2F2F2"/>
                  </a:solidFill>
                  <a:latin typeface="Arial Bold"/>
                  <a:ea typeface="Arial Bold"/>
                  <a:cs typeface="Arial Bold"/>
                  <a:sym typeface="Arial Bold"/>
                </a:rPr>
                <a:t>Dezvoltare endogenă: </a:t>
              </a:r>
              <a:r>
                <a:rPr lang="en-US" sz="1950">
                  <a:solidFill>
                    <a:srgbClr val="F2F2F2"/>
                  </a:solidFill>
                  <a:latin typeface="Arial"/>
                  <a:ea typeface="Arial"/>
                  <a:cs typeface="Arial"/>
                  <a:sym typeface="Arial"/>
                </a:rPr>
                <a:t>construită pe cunoștințe, resurse și obiective locale</a:t>
              </a:r>
            </a:p>
          </p:txBody>
        </p:sp>
      </p:grpSp>
      <p:grpSp>
        <p:nvGrpSpPr>
          <p:cNvPr name="Group 13" id="13"/>
          <p:cNvGrpSpPr/>
          <p:nvPr/>
        </p:nvGrpSpPr>
        <p:grpSpPr>
          <a:xfrm rot="0">
            <a:off x="4220379" y="5653036"/>
            <a:ext cx="4513902" cy="4513902"/>
            <a:chOff x="0" y="0"/>
            <a:chExt cx="6018536" cy="6018536"/>
          </a:xfrm>
        </p:grpSpPr>
        <p:sp>
          <p:nvSpPr>
            <p:cNvPr name="Freeform 14" id="14"/>
            <p:cNvSpPr/>
            <p:nvPr/>
          </p:nvSpPr>
          <p:spPr>
            <a:xfrm flipH="false" flipV="false" rot="0">
              <a:off x="25400" y="25400"/>
              <a:ext cx="5967730" cy="5967730"/>
            </a:xfrm>
            <a:custGeom>
              <a:avLst/>
              <a:gdLst/>
              <a:ahLst/>
              <a:cxnLst/>
              <a:rect r="r" b="b" t="t" l="l"/>
              <a:pathLst>
                <a:path h="5967730" w="5967730">
                  <a:moveTo>
                    <a:pt x="0" y="5967730"/>
                  </a:moveTo>
                  <a:lnTo>
                    <a:pt x="2983865" y="0"/>
                  </a:lnTo>
                  <a:lnTo>
                    <a:pt x="5967730" y="5967730"/>
                  </a:lnTo>
                  <a:close/>
                </a:path>
              </a:pathLst>
            </a:custGeom>
            <a:solidFill>
              <a:srgbClr val="70C573"/>
            </a:solidFill>
          </p:spPr>
        </p:sp>
        <p:sp>
          <p:nvSpPr>
            <p:cNvPr name="Freeform 15" id="15"/>
            <p:cNvSpPr/>
            <p:nvPr/>
          </p:nvSpPr>
          <p:spPr>
            <a:xfrm flipH="false" flipV="false" rot="0">
              <a:off x="-1270" y="0"/>
              <a:ext cx="6021070" cy="6018657"/>
            </a:xfrm>
            <a:custGeom>
              <a:avLst/>
              <a:gdLst/>
              <a:ahLst/>
              <a:cxnLst/>
              <a:rect r="r" b="b" t="t" l="l"/>
              <a:pathLst>
                <a:path h="6018657" w="6021070">
                  <a:moveTo>
                    <a:pt x="3937" y="5981827"/>
                  </a:moveTo>
                  <a:lnTo>
                    <a:pt x="2987802" y="14097"/>
                  </a:lnTo>
                  <a:cubicBezTo>
                    <a:pt x="2992120" y="5461"/>
                    <a:pt x="3000883" y="0"/>
                    <a:pt x="3010535" y="0"/>
                  </a:cubicBezTo>
                  <a:cubicBezTo>
                    <a:pt x="3020187" y="0"/>
                    <a:pt x="3028950" y="5461"/>
                    <a:pt x="3033268" y="14097"/>
                  </a:cubicBezTo>
                  <a:lnTo>
                    <a:pt x="6017133" y="5981827"/>
                  </a:lnTo>
                  <a:cubicBezTo>
                    <a:pt x="6021070" y="5989701"/>
                    <a:pt x="6020689" y="5999099"/>
                    <a:pt x="6015990" y="6006592"/>
                  </a:cubicBezTo>
                  <a:cubicBezTo>
                    <a:pt x="6011291" y="6014085"/>
                    <a:pt x="6003163" y="6018657"/>
                    <a:pt x="5994400" y="6018657"/>
                  </a:cubicBezTo>
                  <a:lnTo>
                    <a:pt x="26670" y="6018657"/>
                  </a:lnTo>
                  <a:cubicBezTo>
                    <a:pt x="17907" y="6018657"/>
                    <a:pt x="9652" y="6014085"/>
                    <a:pt x="5080" y="6006592"/>
                  </a:cubicBezTo>
                  <a:cubicBezTo>
                    <a:pt x="508" y="5999099"/>
                    <a:pt x="0" y="5989701"/>
                    <a:pt x="3937" y="5981827"/>
                  </a:cubicBezTo>
                  <a:moveTo>
                    <a:pt x="49403" y="6004560"/>
                  </a:moveTo>
                  <a:lnTo>
                    <a:pt x="26670" y="5993130"/>
                  </a:lnTo>
                  <a:lnTo>
                    <a:pt x="26670" y="5967730"/>
                  </a:lnTo>
                  <a:lnTo>
                    <a:pt x="5994400" y="5967730"/>
                  </a:lnTo>
                  <a:lnTo>
                    <a:pt x="5994400" y="5993130"/>
                  </a:lnTo>
                  <a:lnTo>
                    <a:pt x="5971667" y="6004433"/>
                  </a:lnTo>
                  <a:lnTo>
                    <a:pt x="2987802" y="36703"/>
                  </a:lnTo>
                  <a:lnTo>
                    <a:pt x="3010535" y="25400"/>
                  </a:lnTo>
                  <a:lnTo>
                    <a:pt x="3033268" y="36703"/>
                  </a:lnTo>
                  <a:lnTo>
                    <a:pt x="49403" y="6004433"/>
                  </a:lnTo>
                  <a:close/>
                </a:path>
              </a:pathLst>
            </a:custGeom>
            <a:solidFill>
              <a:srgbClr val="F2F2F2"/>
            </a:solidFill>
          </p:spPr>
        </p:sp>
      </p:grpSp>
      <p:grpSp>
        <p:nvGrpSpPr>
          <p:cNvPr name="Group 16" id="16"/>
          <p:cNvGrpSpPr/>
          <p:nvPr/>
        </p:nvGrpSpPr>
        <p:grpSpPr>
          <a:xfrm rot="0">
            <a:off x="5339330" y="7890938"/>
            <a:ext cx="2276001" cy="2276001"/>
            <a:chOff x="0" y="0"/>
            <a:chExt cx="3034668" cy="3034668"/>
          </a:xfrm>
        </p:grpSpPr>
        <p:sp>
          <p:nvSpPr>
            <p:cNvPr name="Freeform 17" id="17"/>
            <p:cNvSpPr/>
            <p:nvPr/>
          </p:nvSpPr>
          <p:spPr>
            <a:xfrm flipH="false" flipV="false" rot="0">
              <a:off x="0" y="0"/>
              <a:ext cx="3034668" cy="3034668"/>
            </a:xfrm>
            <a:custGeom>
              <a:avLst/>
              <a:gdLst/>
              <a:ahLst/>
              <a:cxnLst/>
              <a:rect r="r" b="b" t="t" l="l"/>
              <a:pathLst>
                <a:path h="3034668" w="3034668">
                  <a:moveTo>
                    <a:pt x="0" y="0"/>
                  </a:moveTo>
                  <a:lnTo>
                    <a:pt x="3034668" y="0"/>
                  </a:lnTo>
                  <a:lnTo>
                    <a:pt x="3034668" y="3034668"/>
                  </a:lnTo>
                  <a:lnTo>
                    <a:pt x="0" y="3034668"/>
                  </a:lnTo>
                  <a:close/>
                </a:path>
              </a:pathLst>
            </a:custGeom>
            <a:solidFill>
              <a:srgbClr val="000000">
                <a:alpha val="0"/>
              </a:srgbClr>
            </a:solidFill>
          </p:spPr>
        </p:sp>
        <p:sp>
          <p:nvSpPr>
            <p:cNvPr name="TextBox 18" id="18"/>
            <p:cNvSpPr txBox="true"/>
            <p:nvPr/>
          </p:nvSpPr>
          <p:spPr>
            <a:xfrm>
              <a:off x="0" y="-19050"/>
              <a:ext cx="3034668" cy="3053718"/>
            </a:xfrm>
            <a:prstGeom prst="rect">
              <a:avLst/>
            </a:prstGeom>
          </p:spPr>
          <p:txBody>
            <a:bodyPr anchor="ctr" rtlCol="false" tIns="0" lIns="0" bIns="0" rIns="0"/>
            <a:lstStyle/>
            <a:p>
              <a:pPr algn="ctr" marL="0" indent="0" lvl="0">
                <a:lnSpc>
                  <a:spcPts val="2106"/>
                </a:lnSpc>
              </a:pPr>
              <a:r>
                <a:rPr lang="en-US" b="true" sz="1950">
                  <a:solidFill>
                    <a:srgbClr val="F2F2F2"/>
                  </a:solidFill>
                  <a:latin typeface="Arial Bold"/>
                  <a:ea typeface="Arial Bold"/>
                  <a:cs typeface="Arial Bold"/>
                  <a:sym typeface="Arial Bold"/>
                </a:rPr>
                <a:t>Abordarea bazată pe capabilități:</a:t>
              </a:r>
              <a:r>
                <a:rPr lang="en-US" sz="1950">
                  <a:solidFill>
                    <a:srgbClr val="F2F2F2"/>
                  </a:solidFill>
                  <a:latin typeface="Arial"/>
                  <a:ea typeface="Arial"/>
                  <a:cs typeface="Arial"/>
                  <a:sym typeface="Arial"/>
                </a:rPr>
                <a:t> Extinde libertățile, opțiunile și calitatea vieții</a:t>
              </a:r>
            </a:p>
          </p:txBody>
        </p:sp>
      </p:grpSp>
      <p:grpSp>
        <p:nvGrpSpPr>
          <p:cNvPr name="Group 19" id="19"/>
          <p:cNvGrpSpPr/>
          <p:nvPr/>
        </p:nvGrpSpPr>
        <p:grpSpPr>
          <a:xfrm rot="-10800000">
            <a:off x="6458280" y="5653037"/>
            <a:ext cx="4513902" cy="4513902"/>
            <a:chOff x="0" y="0"/>
            <a:chExt cx="6018536" cy="6018536"/>
          </a:xfrm>
        </p:grpSpPr>
        <p:sp>
          <p:nvSpPr>
            <p:cNvPr name="Freeform 20" id="20"/>
            <p:cNvSpPr/>
            <p:nvPr/>
          </p:nvSpPr>
          <p:spPr>
            <a:xfrm flipH="false" flipV="false" rot="0">
              <a:off x="25400" y="25400"/>
              <a:ext cx="5967730" cy="5967730"/>
            </a:xfrm>
            <a:custGeom>
              <a:avLst/>
              <a:gdLst/>
              <a:ahLst/>
              <a:cxnLst/>
              <a:rect r="r" b="b" t="t" l="l"/>
              <a:pathLst>
                <a:path h="5967730" w="5967730">
                  <a:moveTo>
                    <a:pt x="0" y="5967730"/>
                  </a:moveTo>
                  <a:lnTo>
                    <a:pt x="2983865" y="0"/>
                  </a:lnTo>
                  <a:lnTo>
                    <a:pt x="5967730" y="5967730"/>
                  </a:lnTo>
                  <a:close/>
                </a:path>
              </a:pathLst>
            </a:custGeom>
            <a:solidFill>
              <a:srgbClr val="70C573"/>
            </a:solidFill>
          </p:spPr>
        </p:sp>
        <p:sp>
          <p:nvSpPr>
            <p:cNvPr name="Freeform 21" id="21"/>
            <p:cNvSpPr/>
            <p:nvPr/>
          </p:nvSpPr>
          <p:spPr>
            <a:xfrm flipH="false" flipV="false" rot="0">
              <a:off x="-1270" y="0"/>
              <a:ext cx="6021070" cy="6018657"/>
            </a:xfrm>
            <a:custGeom>
              <a:avLst/>
              <a:gdLst/>
              <a:ahLst/>
              <a:cxnLst/>
              <a:rect r="r" b="b" t="t" l="l"/>
              <a:pathLst>
                <a:path h="6018657" w="6021070">
                  <a:moveTo>
                    <a:pt x="3937" y="5981827"/>
                  </a:moveTo>
                  <a:lnTo>
                    <a:pt x="2987802" y="14097"/>
                  </a:lnTo>
                  <a:cubicBezTo>
                    <a:pt x="2992120" y="5461"/>
                    <a:pt x="3000883" y="0"/>
                    <a:pt x="3010535" y="0"/>
                  </a:cubicBezTo>
                  <a:cubicBezTo>
                    <a:pt x="3020187" y="0"/>
                    <a:pt x="3028950" y="5461"/>
                    <a:pt x="3033268" y="14097"/>
                  </a:cubicBezTo>
                  <a:lnTo>
                    <a:pt x="6017133" y="5981827"/>
                  </a:lnTo>
                  <a:cubicBezTo>
                    <a:pt x="6021070" y="5989701"/>
                    <a:pt x="6020689" y="5999099"/>
                    <a:pt x="6015990" y="6006592"/>
                  </a:cubicBezTo>
                  <a:cubicBezTo>
                    <a:pt x="6011291" y="6014085"/>
                    <a:pt x="6003163" y="6018657"/>
                    <a:pt x="5994400" y="6018657"/>
                  </a:cubicBezTo>
                  <a:lnTo>
                    <a:pt x="26670" y="6018657"/>
                  </a:lnTo>
                  <a:cubicBezTo>
                    <a:pt x="17907" y="6018657"/>
                    <a:pt x="9652" y="6014085"/>
                    <a:pt x="5080" y="6006592"/>
                  </a:cubicBezTo>
                  <a:cubicBezTo>
                    <a:pt x="508" y="5999099"/>
                    <a:pt x="0" y="5989701"/>
                    <a:pt x="3937" y="5981827"/>
                  </a:cubicBezTo>
                  <a:moveTo>
                    <a:pt x="49403" y="6004560"/>
                  </a:moveTo>
                  <a:lnTo>
                    <a:pt x="26670" y="5993130"/>
                  </a:lnTo>
                  <a:lnTo>
                    <a:pt x="26670" y="5967730"/>
                  </a:lnTo>
                  <a:lnTo>
                    <a:pt x="5994400" y="5967730"/>
                  </a:lnTo>
                  <a:lnTo>
                    <a:pt x="5994400" y="5993130"/>
                  </a:lnTo>
                  <a:lnTo>
                    <a:pt x="5971667" y="6004433"/>
                  </a:lnTo>
                  <a:lnTo>
                    <a:pt x="2987802" y="36703"/>
                  </a:lnTo>
                  <a:lnTo>
                    <a:pt x="3010535" y="25400"/>
                  </a:lnTo>
                  <a:lnTo>
                    <a:pt x="3033268" y="36703"/>
                  </a:lnTo>
                  <a:lnTo>
                    <a:pt x="49403" y="6004433"/>
                  </a:lnTo>
                  <a:close/>
                </a:path>
              </a:pathLst>
            </a:custGeom>
            <a:solidFill>
              <a:srgbClr val="F2F2F2"/>
            </a:solidFill>
          </p:spPr>
        </p:sp>
      </p:grpSp>
      <p:grpSp>
        <p:nvGrpSpPr>
          <p:cNvPr name="Group 22" id="22"/>
          <p:cNvGrpSpPr/>
          <p:nvPr/>
        </p:nvGrpSpPr>
        <p:grpSpPr>
          <a:xfrm rot="0">
            <a:off x="7577230" y="5653036"/>
            <a:ext cx="2276001" cy="2276001"/>
            <a:chOff x="0" y="0"/>
            <a:chExt cx="3034668" cy="3034668"/>
          </a:xfrm>
        </p:grpSpPr>
        <p:sp>
          <p:nvSpPr>
            <p:cNvPr name="Freeform 23" id="23"/>
            <p:cNvSpPr/>
            <p:nvPr/>
          </p:nvSpPr>
          <p:spPr>
            <a:xfrm flipH="false" flipV="false" rot="0">
              <a:off x="0" y="0"/>
              <a:ext cx="3034668" cy="3034668"/>
            </a:xfrm>
            <a:custGeom>
              <a:avLst/>
              <a:gdLst/>
              <a:ahLst/>
              <a:cxnLst/>
              <a:rect r="r" b="b" t="t" l="l"/>
              <a:pathLst>
                <a:path h="3034668" w="3034668">
                  <a:moveTo>
                    <a:pt x="0" y="0"/>
                  </a:moveTo>
                  <a:lnTo>
                    <a:pt x="3034668" y="0"/>
                  </a:lnTo>
                  <a:lnTo>
                    <a:pt x="3034668" y="3034668"/>
                  </a:lnTo>
                  <a:lnTo>
                    <a:pt x="0" y="3034668"/>
                  </a:lnTo>
                  <a:close/>
                </a:path>
              </a:pathLst>
            </a:custGeom>
            <a:solidFill>
              <a:srgbClr val="000000">
                <a:alpha val="0"/>
              </a:srgbClr>
            </a:solidFill>
          </p:spPr>
        </p:sp>
        <p:sp>
          <p:nvSpPr>
            <p:cNvPr name="TextBox 24" id="24"/>
            <p:cNvSpPr txBox="true"/>
            <p:nvPr/>
          </p:nvSpPr>
          <p:spPr>
            <a:xfrm>
              <a:off x="0" y="-19050"/>
              <a:ext cx="3034668" cy="3053718"/>
            </a:xfrm>
            <a:prstGeom prst="rect">
              <a:avLst/>
            </a:prstGeom>
          </p:spPr>
          <p:txBody>
            <a:bodyPr anchor="ctr" rtlCol="false" tIns="0" lIns="0" bIns="0" rIns="0"/>
            <a:lstStyle/>
            <a:p>
              <a:pPr algn="ctr" marL="0" indent="0" lvl="0">
                <a:lnSpc>
                  <a:spcPts val="2106"/>
                </a:lnSpc>
              </a:pPr>
              <a:r>
                <a:rPr lang="en-US" b="true" sz="1950">
                  <a:solidFill>
                    <a:srgbClr val="F2F2F2"/>
                  </a:solidFill>
                  <a:latin typeface="Arial Bold"/>
                  <a:ea typeface="Arial Bold"/>
                  <a:cs typeface="Arial Bold"/>
                  <a:sym typeface="Arial Bold"/>
                </a:rPr>
                <a:t>ABCD (Dezvoltare Comunitară Bazată pe Active):</a:t>
              </a:r>
              <a:r>
                <a:rPr lang="en-US" sz="1950">
                  <a:solidFill>
                    <a:srgbClr val="F2F2F2"/>
                  </a:solidFill>
                  <a:latin typeface="Arial"/>
                  <a:ea typeface="Arial"/>
                  <a:cs typeface="Arial"/>
                  <a:sym typeface="Arial"/>
                </a:rPr>
                <a:t> Valorifică punctele forte existente ale comunității</a:t>
              </a:r>
            </a:p>
          </p:txBody>
        </p:sp>
      </p:grpSp>
      <p:grpSp>
        <p:nvGrpSpPr>
          <p:cNvPr name="Group 25" id="25"/>
          <p:cNvGrpSpPr/>
          <p:nvPr/>
        </p:nvGrpSpPr>
        <p:grpSpPr>
          <a:xfrm rot="0">
            <a:off x="8696182" y="5653036"/>
            <a:ext cx="4513902" cy="4513902"/>
            <a:chOff x="0" y="0"/>
            <a:chExt cx="6018536" cy="6018536"/>
          </a:xfrm>
        </p:grpSpPr>
        <p:sp>
          <p:nvSpPr>
            <p:cNvPr name="Freeform 26" id="26"/>
            <p:cNvSpPr/>
            <p:nvPr/>
          </p:nvSpPr>
          <p:spPr>
            <a:xfrm flipH="false" flipV="false" rot="0">
              <a:off x="25400" y="25400"/>
              <a:ext cx="5967730" cy="5967730"/>
            </a:xfrm>
            <a:custGeom>
              <a:avLst/>
              <a:gdLst/>
              <a:ahLst/>
              <a:cxnLst/>
              <a:rect r="r" b="b" t="t" l="l"/>
              <a:pathLst>
                <a:path h="5967730" w="5967730">
                  <a:moveTo>
                    <a:pt x="0" y="5967730"/>
                  </a:moveTo>
                  <a:lnTo>
                    <a:pt x="2983865" y="0"/>
                  </a:lnTo>
                  <a:lnTo>
                    <a:pt x="5967730" y="5967730"/>
                  </a:lnTo>
                  <a:close/>
                </a:path>
              </a:pathLst>
            </a:custGeom>
            <a:solidFill>
              <a:srgbClr val="70C573"/>
            </a:solidFill>
          </p:spPr>
        </p:sp>
        <p:sp>
          <p:nvSpPr>
            <p:cNvPr name="Freeform 27" id="27"/>
            <p:cNvSpPr/>
            <p:nvPr/>
          </p:nvSpPr>
          <p:spPr>
            <a:xfrm flipH="false" flipV="false" rot="0">
              <a:off x="-1270" y="0"/>
              <a:ext cx="6021070" cy="6018657"/>
            </a:xfrm>
            <a:custGeom>
              <a:avLst/>
              <a:gdLst/>
              <a:ahLst/>
              <a:cxnLst/>
              <a:rect r="r" b="b" t="t" l="l"/>
              <a:pathLst>
                <a:path h="6018657" w="6021070">
                  <a:moveTo>
                    <a:pt x="3937" y="5981827"/>
                  </a:moveTo>
                  <a:lnTo>
                    <a:pt x="2987802" y="14097"/>
                  </a:lnTo>
                  <a:cubicBezTo>
                    <a:pt x="2992120" y="5461"/>
                    <a:pt x="3000883" y="0"/>
                    <a:pt x="3010535" y="0"/>
                  </a:cubicBezTo>
                  <a:cubicBezTo>
                    <a:pt x="3020187" y="0"/>
                    <a:pt x="3028950" y="5461"/>
                    <a:pt x="3033268" y="14097"/>
                  </a:cubicBezTo>
                  <a:lnTo>
                    <a:pt x="6017133" y="5981827"/>
                  </a:lnTo>
                  <a:cubicBezTo>
                    <a:pt x="6021070" y="5989701"/>
                    <a:pt x="6020689" y="5999099"/>
                    <a:pt x="6015990" y="6006592"/>
                  </a:cubicBezTo>
                  <a:cubicBezTo>
                    <a:pt x="6011291" y="6014085"/>
                    <a:pt x="6003163" y="6018657"/>
                    <a:pt x="5994400" y="6018657"/>
                  </a:cubicBezTo>
                  <a:lnTo>
                    <a:pt x="26670" y="6018657"/>
                  </a:lnTo>
                  <a:cubicBezTo>
                    <a:pt x="17907" y="6018657"/>
                    <a:pt x="9652" y="6014085"/>
                    <a:pt x="5080" y="6006592"/>
                  </a:cubicBezTo>
                  <a:cubicBezTo>
                    <a:pt x="508" y="5999099"/>
                    <a:pt x="0" y="5989701"/>
                    <a:pt x="3937" y="5981827"/>
                  </a:cubicBezTo>
                  <a:moveTo>
                    <a:pt x="49403" y="6004560"/>
                  </a:moveTo>
                  <a:lnTo>
                    <a:pt x="26670" y="5993130"/>
                  </a:lnTo>
                  <a:lnTo>
                    <a:pt x="26670" y="5967730"/>
                  </a:lnTo>
                  <a:lnTo>
                    <a:pt x="5994400" y="5967730"/>
                  </a:lnTo>
                  <a:lnTo>
                    <a:pt x="5994400" y="5993130"/>
                  </a:lnTo>
                  <a:lnTo>
                    <a:pt x="5971667" y="6004433"/>
                  </a:lnTo>
                  <a:lnTo>
                    <a:pt x="2987802" y="36703"/>
                  </a:lnTo>
                  <a:lnTo>
                    <a:pt x="3010535" y="25400"/>
                  </a:lnTo>
                  <a:lnTo>
                    <a:pt x="3033268" y="36703"/>
                  </a:lnTo>
                  <a:lnTo>
                    <a:pt x="49403" y="6004433"/>
                  </a:lnTo>
                  <a:close/>
                </a:path>
              </a:pathLst>
            </a:custGeom>
            <a:solidFill>
              <a:srgbClr val="F2F2F2"/>
            </a:solidFill>
          </p:spPr>
        </p:sp>
      </p:grpSp>
      <p:grpSp>
        <p:nvGrpSpPr>
          <p:cNvPr name="Group 28" id="28"/>
          <p:cNvGrpSpPr/>
          <p:nvPr/>
        </p:nvGrpSpPr>
        <p:grpSpPr>
          <a:xfrm rot="0">
            <a:off x="9815133" y="7890938"/>
            <a:ext cx="2276001" cy="2276001"/>
            <a:chOff x="0" y="0"/>
            <a:chExt cx="3034668" cy="3034668"/>
          </a:xfrm>
        </p:grpSpPr>
        <p:sp>
          <p:nvSpPr>
            <p:cNvPr name="Freeform 29" id="29"/>
            <p:cNvSpPr/>
            <p:nvPr/>
          </p:nvSpPr>
          <p:spPr>
            <a:xfrm flipH="false" flipV="false" rot="0">
              <a:off x="0" y="0"/>
              <a:ext cx="3034668" cy="3034668"/>
            </a:xfrm>
            <a:custGeom>
              <a:avLst/>
              <a:gdLst/>
              <a:ahLst/>
              <a:cxnLst/>
              <a:rect r="r" b="b" t="t" l="l"/>
              <a:pathLst>
                <a:path h="3034668" w="3034668">
                  <a:moveTo>
                    <a:pt x="0" y="0"/>
                  </a:moveTo>
                  <a:lnTo>
                    <a:pt x="3034668" y="0"/>
                  </a:lnTo>
                  <a:lnTo>
                    <a:pt x="3034668" y="3034668"/>
                  </a:lnTo>
                  <a:lnTo>
                    <a:pt x="0" y="3034668"/>
                  </a:lnTo>
                  <a:close/>
                </a:path>
              </a:pathLst>
            </a:custGeom>
            <a:solidFill>
              <a:srgbClr val="000000">
                <a:alpha val="0"/>
              </a:srgbClr>
            </a:solidFill>
          </p:spPr>
        </p:sp>
        <p:sp>
          <p:nvSpPr>
            <p:cNvPr name="TextBox 30" id="30"/>
            <p:cNvSpPr txBox="true"/>
            <p:nvPr/>
          </p:nvSpPr>
          <p:spPr>
            <a:xfrm>
              <a:off x="0" y="-19050"/>
              <a:ext cx="3034668" cy="3053718"/>
            </a:xfrm>
            <a:prstGeom prst="rect">
              <a:avLst/>
            </a:prstGeom>
          </p:spPr>
          <p:txBody>
            <a:bodyPr anchor="ctr" rtlCol="false" tIns="0" lIns="0" bIns="0" rIns="0"/>
            <a:lstStyle/>
            <a:p>
              <a:pPr algn="ctr" marL="0" indent="0" lvl="0">
                <a:lnSpc>
                  <a:spcPts val="2106"/>
                </a:lnSpc>
              </a:pPr>
              <a:r>
                <a:rPr lang="en-US" b="true" sz="1950">
                  <a:solidFill>
                    <a:srgbClr val="F2F2F2"/>
                  </a:solidFill>
                  <a:latin typeface="Arial Bold"/>
                  <a:ea typeface="Arial Bold"/>
                  <a:cs typeface="Arial Bold"/>
                  <a:sym typeface="Arial Bold"/>
                </a:rPr>
                <a:t>Capital social:</a:t>
              </a:r>
              <a:r>
                <a:rPr lang="en-US" sz="1950">
                  <a:solidFill>
                    <a:srgbClr val="F2F2F2"/>
                  </a:solidFill>
                  <a:latin typeface="Arial"/>
                  <a:ea typeface="Arial"/>
                  <a:cs typeface="Arial"/>
                  <a:sym typeface="Arial"/>
                </a:rPr>
                <a:t> Încrederea, valorile comune și colaborarea permit succesul</a:t>
              </a:r>
            </a:p>
          </p:txBody>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Impactul social și de mediu al TBC</a:t>
              </a:r>
            </a:p>
          </p:txBody>
        </p:sp>
      </p:grpSp>
      <p:graphicFrame>
        <p:nvGraphicFramePr>
          <p:cNvPr name="Table 7" id="7"/>
          <p:cNvGraphicFramePr>
            <a:graphicFrameLocks noGrp="true"/>
          </p:cNvGraphicFramePr>
          <p:nvPr/>
        </p:nvGraphicFramePr>
        <p:xfrm>
          <a:off x="491319" y="1596786"/>
          <a:ext cx="16402050" cy="7410450"/>
        </p:xfrm>
        <a:graphic>
          <a:graphicData uri="http://schemas.openxmlformats.org/drawingml/2006/table">
            <a:tbl>
              <a:tblPr/>
              <a:tblGrid>
                <a:gridCol w="4554990"/>
                <a:gridCol w="6379710"/>
                <a:gridCol w="5467350"/>
              </a:tblGrid>
              <a:tr h="1642061">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Zona de impact</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Contribuții cheie</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Exemplu</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642061">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Revitalizarea culturală</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696"/>
                        </a:lnSpc>
                        <a:spcBef>
                          <a:spcPct val="0"/>
                        </a:spcBef>
                        <a:defRPr/>
                      </a:pPr>
                      <a:r>
                        <a:rPr lang="en-US" sz="2100" strike="noStrike" u="none">
                          <a:solidFill>
                            <a:srgbClr val="2C2C2C"/>
                          </a:solidFill>
                          <a:latin typeface="Arial"/>
                          <a:ea typeface="Arial"/>
                          <a:cs typeface="Arial"/>
                          <a:sym typeface="Arial"/>
                        </a:rPr>
                        <a:t>- Păstrează limbile, meșteșugurile și tradițiile </a:t>
                      </a:r>
                      <a:endParaRPr lang="en-US" sz="1100"/>
                    </a:p>
                    <a:p>
                      <a:pPr algn="ctr" marL="0" indent="0" lvl="0">
                        <a:lnSpc>
                          <a:spcPts val="2696"/>
                        </a:lnSpc>
                        <a:spcBef>
                          <a:spcPct val="0"/>
                        </a:spcBef>
                      </a:pPr>
                      <a:r>
                        <a:rPr lang="en-US" sz="2100" strike="noStrike" u="none">
                          <a:solidFill>
                            <a:srgbClr val="2C2C2C"/>
                          </a:solidFill>
                          <a:latin typeface="Arial"/>
                          <a:ea typeface="Arial"/>
                          <a:cs typeface="Arial"/>
                          <a:sym typeface="Arial"/>
                        </a:rPr>
                        <a:t>- Implică tinerii în activități culturale</a:t>
                      </a:r>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696"/>
                        </a:lnSpc>
                        <a:spcBef>
                          <a:spcPct val="0"/>
                        </a:spcBef>
                        <a:defRPr/>
                      </a:pPr>
                      <a:r>
                        <a:rPr lang="en-US" sz="2100" i="true" strike="noStrike" u="none">
                          <a:solidFill>
                            <a:srgbClr val="2C2C2C"/>
                          </a:solidFill>
                          <a:latin typeface="Arial Italics"/>
                          <a:ea typeface="Arial Italics"/>
                          <a:cs typeface="Arial Italics"/>
                          <a:sym typeface="Arial Italics"/>
                        </a:rPr>
                        <a:t>Peru: Femeile quechua organizează excursii de țesut și cazare la familii, menținând identitatea și veniturile.</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642061">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Administrarea mediului</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696"/>
                        </a:lnSpc>
                        <a:spcBef>
                          <a:spcPct val="0"/>
                        </a:spcBef>
                        <a:defRPr/>
                      </a:pPr>
                      <a:r>
                        <a:rPr lang="en-US" sz="2100">
                          <a:solidFill>
                            <a:srgbClr val="2C2C2C"/>
                          </a:solidFill>
                          <a:latin typeface="Arial"/>
                          <a:ea typeface="Arial"/>
                          <a:cs typeface="Arial"/>
                          <a:sym typeface="Arial"/>
                        </a:rPr>
                        <a:t>- </a:t>
                      </a:r>
                      <a:r>
                        <a:rPr lang="en-US" sz="2100" strike="noStrike" u="none">
                          <a:solidFill>
                            <a:srgbClr val="2C2C2C"/>
                          </a:solidFill>
                          <a:latin typeface="Arial"/>
                          <a:ea typeface="Arial"/>
                          <a:cs typeface="Arial"/>
                          <a:sym typeface="Arial"/>
                        </a:rPr>
                        <a:t>Localnicii acționează ca administratori ai ecosistemelor </a:t>
                      </a:r>
                      <a:endParaRPr lang="en-US" sz="1100"/>
                    </a:p>
                    <a:p>
                      <a:pPr algn="ctr" marL="0" indent="0" lvl="0">
                        <a:lnSpc>
                          <a:spcPts val="2696"/>
                        </a:lnSpc>
                        <a:spcBef>
                          <a:spcPct val="0"/>
                        </a:spcBef>
                      </a:pPr>
                      <a:r>
                        <a:rPr lang="en-US" sz="2100" strike="noStrike" u="none">
                          <a:solidFill>
                            <a:srgbClr val="2C2C2C"/>
                          </a:solidFill>
                          <a:latin typeface="Arial"/>
                          <a:ea typeface="Arial"/>
                          <a:cs typeface="Arial"/>
                          <a:sym typeface="Arial"/>
                        </a:rPr>
                        <a:t>- Ecoturismul susține conservarea și practicile sustenabile</a:t>
                      </a:r>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696"/>
                        </a:lnSpc>
                        <a:spcBef>
                          <a:spcPct val="0"/>
                        </a:spcBef>
                        <a:defRPr/>
                      </a:pPr>
                      <a:r>
                        <a:rPr lang="en-US" sz="2100" i="true" strike="noStrike" u="none">
                          <a:solidFill>
                            <a:srgbClr val="2C2C2C"/>
                          </a:solidFill>
                          <a:latin typeface="Arial Italics"/>
                          <a:ea typeface="Arial Italics"/>
                          <a:cs typeface="Arial Italics"/>
                          <a:sym typeface="Arial Italics"/>
                        </a:rPr>
                        <a:t>Thailanda: Satul Mae Kampong integrează conservarea pădurilor cu cazarea ecologică.</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2484266">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Incluziunea de gen</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sz="2100">
                          <a:solidFill>
                            <a:srgbClr val="2C2C2C"/>
                          </a:solidFill>
                          <a:latin typeface="Arial"/>
                          <a:ea typeface="Arial"/>
                          <a:cs typeface="Arial"/>
                          <a:sym typeface="Arial"/>
                        </a:rPr>
                        <a:t>-</a:t>
                      </a:r>
                      <a:r>
                        <a:rPr lang="en-US" sz="2100" strike="noStrike" u="none">
                          <a:solidFill>
                            <a:srgbClr val="2C2C2C"/>
                          </a:solidFill>
                          <a:latin typeface="Arial"/>
                          <a:ea typeface="Arial"/>
                          <a:cs typeface="Arial"/>
                          <a:sym typeface="Arial"/>
                        </a:rPr>
                        <a:t>Femeile sunt lideri în domeniul ospitalității, meșteșugurilor și guvernării în turism</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CBT sporește vizibilitatea și rolurile de conducere</a:t>
                      </a:r>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696"/>
                        </a:lnSpc>
                        <a:spcBef>
                          <a:spcPct val="0"/>
                        </a:spcBef>
                        <a:defRPr/>
                      </a:pPr>
                      <a:r>
                        <a:rPr lang="en-US" sz="2100" i="true" strike="noStrike" u="none">
                          <a:solidFill>
                            <a:srgbClr val="2C2C2C"/>
                          </a:solidFill>
                          <a:latin typeface="Arial Italics"/>
                          <a:ea typeface="Arial Italics"/>
                          <a:cs typeface="Arial Italics"/>
                          <a:sym typeface="Arial Italics"/>
                        </a:rPr>
                        <a:t>Global: Cooperativele conduse de femei oferă găzduire, ghidare și experiențe artizanale.</a:t>
                      </a:r>
                      <a:endParaRPr lang="en-US" sz="1100"/>
                    </a:p>
                  </a:txBody>
                  <a:tcPr marL="80010" marR="80010" marT="80010" marB="8001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Instrumente pentru planificarea turismului incluziv</a:t>
              </a:r>
            </a:p>
          </p:txBody>
        </p:sp>
      </p:grpSp>
      <p:sp>
        <p:nvSpPr>
          <p:cNvPr name="TextBox 7" id="7"/>
          <p:cNvSpPr txBox="true"/>
          <p:nvPr/>
        </p:nvSpPr>
        <p:spPr>
          <a:xfrm rot="0">
            <a:off x="11419753" y="2985328"/>
            <a:ext cx="5193664" cy="4972050"/>
          </a:xfrm>
          <a:prstGeom prst="rect">
            <a:avLst/>
          </a:prstGeom>
        </p:spPr>
        <p:txBody>
          <a:bodyPr anchor="t" rtlCol="false" tIns="0" lIns="0" bIns="0" rIns="0">
            <a:spAutoFit/>
          </a:bodyPr>
          <a:lstStyle/>
          <a:p>
            <a:pPr algn="l" marL="488632" indent="-244316" lvl="1">
              <a:lnSpc>
                <a:spcPts val="3240"/>
              </a:lnSpc>
              <a:buFont typeface="Arial"/>
              <a:buChar char="•"/>
            </a:pPr>
            <a:r>
              <a:rPr lang="en-US" b="true" sz="2700">
                <a:solidFill>
                  <a:srgbClr val="616161"/>
                </a:solidFill>
                <a:latin typeface="Calibri (MS) Bold"/>
                <a:ea typeface="Calibri (MS) Bold"/>
                <a:cs typeface="Calibri (MS) Bold"/>
                <a:sym typeface="Calibri (MS) Bold"/>
              </a:rPr>
              <a:t>Cartografierea părților interesate: </a:t>
            </a:r>
            <a:r>
              <a:rPr lang="en-US" sz="2700">
                <a:solidFill>
                  <a:srgbClr val="616161"/>
                </a:solidFill>
                <a:latin typeface="Calibri (MS)"/>
                <a:ea typeface="Calibri (MS)"/>
                <a:cs typeface="Calibri (MS)"/>
                <a:sym typeface="Calibri (MS)"/>
              </a:rPr>
              <a:t>Înțelegerea actorilor și a influenței</a:t>
            </a:r>
          </a:p>
          <a:p>
            <a:pPr algn="l" marL="488632" indent="-244316" lvl="1">
              <a:lnSpc>
                <a:spcPts val="3240"/>
              </a:lnSpc>
              <a:buFont typeface="Arial"/>
              <a:buChar char="•"/>
            </a:pPr>
            <a:r>
              <a:rPr lang="en-US" b="true" sz="2700">
                <a:solidFill>
                  <a:srgbClr val="616161"/>
                </a:solidFill>
                <a:latin typeface="Calibri (MS) Bold"/>
                <a:ea typeface="Calibri (MS) Bold"/>
                <a:cs typeface="Calibri (MS) Bold"/>
                <a:sym typeface="Calibri (MS) Bold"/>
              </a:rPr>
              <a:t>Cartografierea activelor:</a:t>
            </a:r>
            <a:r>
              <a:rPr lang="en-US" sz="2700">
                <a:solidFill>
                  <a:srgbClr val="616161"/>
                </a:solidFill>
                <a:latin typeface="Calibri (MS)"/>
                <a:ea typeface="Calibri (MS)"/>
                <a:cs typeface="Calibri (MS)"/>
                <a:sym typeface="Calibri (MS)"/>
              </a:rPr>
              <a:t> Identificarea punctelor forte locale</a:t>
            </a:r>
          </a:p>
          <a:p>
            <a:pPr algn="l" marL="488632" indent="-244316" lvl="1">
              <a:lnSpc>
                <a:spcPts val="3240"/>
              </a:lnSpc>
              <a:buFont typeface="Arial"/>
              <a:buChar char="•"/>
            </a:pPr>
            <a:r>
              <a:rPr lang="en-US" b="true" sz="2700">
                <a:solidFill>
                  <a:srgbClr val="616161"/>
                </a:solidFill>
                <a:latin typeface="Calibri (MS) Bold"/>
                <a:ea typeface="Calibri (MS) Bold"/>
                <a:cs typeface="Calibri (MS) Bold"/>
                <a:sym typeface="Calibri (MS) Bold"/>
              </a:rPr>
              <a:t>Liste de verificare pentru implicarea comunității:</a:t>
            </a:r>
            <a:r>
              <a:rPr lang="en-US" sz="2700">
                <a:solidFill>
                  <a:srgbClr val="616161"/>
                </a:solidFill>
                <a:latin typeface="Calibri (MS)"/>
                <a:ea typeface="Calibri (MS)"/>
                <a:cs typeface="Calibri (MS)"/>
                <a:sym typeface="Calibri (MS)"/>
              </a:rPr>
              <a:t> Asigurarea unor decizii incluzive</a:t>
            </a:r>
          </a:p>
          <a:p>
            <a:pPr algn="l" marL="488632" indent="-244316" lvl="1">
              <a:lnSpc>
                <a:spcPts val="3240"/>
              </a:lnSpc>
              <a:buFont typeface="Arial"/>
              <a:buChar char="•"/>
            </a:pPr>
            <a:r>
              <a:rPr lang="en-US" b="true" sz="2700">
                <a:solidFill>
                  <a:srgbClr val="616161"/>
                </a:solidFill>
                <a:latin typeface="Calibri (MS) Bold"/>
                <a:ea typeface="Calibri (MS) Bold"/>
                <a:cs typeface="Calibri (MS) Bold"/>
                <a:sym typeface="Calibri (MS) Bold"/>
              </a:rPr>
              <a:t>Evaluarea impactului: </a:t>
            </a:r>
            <a:r>
              <a:rPr lang="en-US" sz="2700">
                <a:solidFill>
                  <a:srgbClr val="616161"/>
                </a:solidFill>
                <a:latin typeface="Calibri (MS)"/>
                <a:ea typeface="Calibri (MS)"/>
                <a:cs typeface="Calibri (MS)"/>
                <a:sym typeface="Calibri (MS)"/>
              </a:rPr>
              <a:t>Evaluarea efectelor sociale, culturale și de mediu</a:t>
            </a:r>
          </a:p>
        </p:txBody>
      </p:sp>
      <p:grpSp>
        <p:nvGrpSpPr>
          <p:cNvPr name="Group 8" id="8"/>
          <p:cNvGrpSpPr>
            <a:grpSpLocks noChangeAspect="true"/>
          </p:cNvGrpSpPr>
          <p:nvPr/>
        </p:nvGrpSpPr>
        <p:grpSpPr>
          <a:xfrm rot="0">
            <a:off x="0" y="2289842"/>
            <a:ext cx="10146465" cy="5707317"/>
            <a:chOff x="0" y="0"/>
            <a:chExt cx="13528620" cy="7609756"/>
          </a:xfrm>
        </p:grpSpPr>
        <p:sp>
          <p:nvSpPr>
            <p:cNvPr name="Freeform 9" id="9" descr="Un grup de oameni în bărci cu mâncare pe ei  Conținutul generat de inteligența artificială poate fi incorect."/>
            <p:cNvSpPr/>
            <p:nvPr/>
          </p:nvSpPr>
          <p:spPr>
            <a:xfrm flipH="false" flipV="false" rot="0">
              <a:off x="0" y="0"/>
              <a:ext cx="13528675" cy="7609713"/>
            </a:xfrm>
            <a:custGeom>
              <a:avLst/>
              <a:gdLst/>
              <a:ahLst/>
              <a:cxnLst/>
              <a:rect r="r" b="b" t="t" l="l"/>
              <a:pathLst>
                <a:path h="7609713" w="13528675">
                  <a:moveTo>
                    <a:pt x="0" y="0"/>
                  </a:moveTo>
                  <a:lnTo>
                    <a:pt x="13528675" y="0"/>
                  </a:lnTo>
                  <a:lnTo>
                    <a:pt x="13528675" y="7609713"/>
                  </a:lnTo>
                  <a:lnTo>
                    <a:pt x="0" y="7609713"/>
                  </a:lnTo>
                  <a:lnTo>
                    <a:pt x="0" y="0"/>
                  </a:lnTo>
                  <a:close/>
                </a:path>
              </a:pathLst>
            </a:custGeom>
            <a:blipFill>
              <a:blip r:embed="rId3"/>
              <a:stretch>
                <a:fillRect l="0" t="0" r="0" b="-1"/>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DAGv4_qrpTo</dc:identifier>
  <dcterms:modified xsi:type="dcterms:W3CDTF">2011-08-01T06:04:30Z</dcterms:modified>
  <cp:revision>1</cp:revision>
  <dc:title>Copy of Module 5_Sub module 5.4.pptx</dc:title>
</cp:coreProperties>
</file>